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256" r:id="rId3"/>
    <p:sldId id="257" r:id="rId4"/>
    <p:sldId id="292" r:id="rId5"/>
    <p:sldId id="316" r:id="rId6"/>
    <p:sldId id="317" r:id="rId7"/>
    <p:sldId id="303" r:id="rId8"/>
    <p:sldId id="304" r:id="rId9"/>
    <p:sldId id="297" r:id="rId10"/>
    <p:sldId id="298" r:id="rId11"/>
    <p:sldId id="301" r:id="rId12"/>
    <p:sldId id="293" r:id="rId13"/>
    <p:sldId id="299" r:id="rId14"/>
    <p:sldId id="322" r:id="rId15"/>
    <p:sldId id="294" r:id="rId16"/>
    <p:sldId id="302" r:id="rId17"/>
    <p:sldId id="273" r:id="rId18"/>
    <p:sldId id="296" r:id="rId19"/>
    <p:sldId id="307" r:id="rId20"/>
    <p:sldId id="308" r:id="rId21"/>
    <p:sldId id="309" r:id="rId22"/>
    <p:sldId id="310" r:id="rId23"/>
    <p:sldId id="300" r:id="rId24"/>
    <p:sldId id="315" r:id="rId25"/>
    <p:sldId id="318" r:id="rId26"/>
    <p:sldId id="313" r:id="rId27"/>
    <p:sldId id="314" r:id="rId28"/>
    <p:sldId id="319" r:id="rId29"/>
    <p:sldId id="320" r:id="rId30"/>
    <p:sldId id="321" r:id="rId31"/>
    <p:sldId id="295" r:id="rId32"/>
    <p:sldId id="288" r:id="rId33"/>
    <p:sldId id="291" r:id="rId34"/>
    <p:sldId id="290" r:id="rId35"/>
    <p:sldId id="31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3" autoAdjust="0"/>
    <p:restoredTop sz="94681" autoAdjust="0"/>
  </p:normalViewPr>
  <p:slideViewPr>
    <p:cSldViewPr snapToGrid="0" showGuides="1">
      <p:cViewPr>
        <p:scale>
          <a:sx n="75" d="100"/>
          <a:sy n="75" d="100"/>
        </p:scale>
        <p:origin x="-1429" y="-163"/>
      </p:cViewPr>
      <p:guideLst>
        <p:guide orient="horz" pos="2160"/>
        <p:guide pos="38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511"/>
    </p:cViewPr>
  </p:sorterViewPr>
  <p:notesViewPr>
    <p:cSldViewPr snapToGrid="0" showGuides="1">
      <p:cViewPr varScale="1">
        <p:scale>
          <a:sx n="83" d="100"/>
          <a:sy n="83" d="100"/>
        </p:scale>
        <p:origin x="140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7572375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8674" y="4511785"/>
            <a:ext cx="7572376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pt-BR" smtClean="0"/>
              <a:t>‹#›</a:t>
            </a:fld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34" y="0"/>
            <a:ext cx="1310643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491003" y="1600200"/>
            <a:ext cx="4823184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2547747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029450" y="365125"/>
            <a:ext cx="12858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28675" y="365125"/>
            <a:ext cx="6074172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pt-BR" smtClean="0"/>
              <a:t>‹#›</a:t>
            </a:fld>
            <a:endParaRPr lang="pt-BR" dirty="0"/>
          </a:p>
        </p:txBody>
      </p:sp>
      <p:grpSp>
        <p:nvGrpSpPr>
          <p:cNvPr id="7" name="Grupo 6"/>
          <p:cNvGrpSpPr/>
          <p:nvPr/>
        </p:nvGrpSpPr>
        <p:grpSpPr>
          <a:xfrm rot="5400000">
            <a:off x="4181447" y="3239394"/>
            <a:ext cx="5632704" cy="63302"/>
            <a:chOff x="1073150" y="1219201"/>
            <a:chExt cx="10058400" cy="63125"/>
          </a:xfrm>
        </p:grpSpPr>
        <p:cxnSp>
          <p:nvCxnSpPr>
            <p:cNvPr id="8" name="Conector Re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o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 rot="10800000">
            <a:off x="0" y="5645511"/>
            <a:ext cx="9144000" cy="63125"/>
            <a:chOff x="507492" y="1501519"/>
            <a:chExt cx="8129016" cy="63125"/>
          </a:xfrm>
        </p:grpSpPr>
        <p:cxnSp>
          <p:nvCxnSpPr>
            <p:cNvPr id="17" name="Conector Re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/>
          <p:cNvGrpSpPr/>
          <p:nvPr/>
        </p:nvGrpSpPr>
        <p:grpSpPr>
          <a:xfrm>
            <a:off x="0" y="1143001"/>
            <a:ext cx="9144000" cy="63125"/>
            <a:chOff x="507492" y="1501519"/>
            <a:chExt cx="8129016" cy="63125"/>
          </a:xfrm>
        </p:grpSpPr>
        <p:cxnSp>
          <p:nvCxnSpPr>
            <p:cNvPr id="15" name="Conector Re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ângulo 6"/>
          <p:cNvSpPr/>
          <p:nvPr/>
        </p:nvSpPr>
        <p:spPr>
          <a:xfrm>
            <a:off x="0" y="5778124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0" y="0"/>
            <a:ext cx="9144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8675" y="2292095"/>
            <a:ext cx="4300538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8675" y="4511785"/>
            <a:ext cx="4300538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410" y="0"/>
            <a:ext cx="1310643" cy="2292094"/>
          </a:xfrm>
          <a:prstGeom prst="rect">
            <a:avLst/>
          </a:prstGeom>
        </p:spPr>
      </p:pic>
      <p:sp>
        <p:nvSpPr>
          <p:cNvPr id="11" name="Espaço Reservado para Imagem 10"/>
          <p:cNvSpPr>
            <a:spLocks noGrp="1"/>
          </p:cNvSpPr>
          <p:nvPr>
            <p:ph type="pic" sz="quarter" idx="13"/>
          </p:nvPr>
        </p:nvSpPr>
        <p:spPr>
          <a:xfrm>
            <a:off x="5235798" y="1310656"/>
            <a:ext cx="3908203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pt-BR" smtClean="0"/>
              <a:t>Clique no ícone para adicionar uma imagem</a:t>
            </a:r>
            <a:endParaRPr lang="pt-BR" dirty="0"/>
          </a:p>
        </p:txBody>
      </p:sp>
      <p:sp>
        <p:nvSpPr>
          <p:cNvPr id="19" name="Texto Instrucional"/>
          <p:cNvSpPr/>
          <p:nvPr/>
        </p:nvSpPr>
        <p:spPr>
          <a:xfrm>
            <a:off x="9258300" y="0"/>
            <a:ext cx="97155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>
              <a:buNone/>
            </a:pPr>
            <a:r>
              <a:rPr lang="pt-BR" sz="1200" b="1" i="1" dirty="0" smtClean="0">
                <a:latin typeface="Arial"/>
                <a:ea typeface="+mn-ea"/>
                <a:cs typeface="Arial"/>
              </a:rPr>
              <a:t>OBSERVAÇÃO:</a:t>
            </a:r>
          </a:p>
          <a:p>
            <a:pPr algn="l" defTabSz="914400">
              <a:buNone/>
            </a:pPr>
            <a:r>
              <a:rPr lang="pt-BR" sz="1200" b="0" i="1" dirty="0" smtClean="0">
                <a:latin typeface="Arial"/>
                <a:ea typeface="+mn-ea"/>
                <a:cs typeface="Arial"/>
              </a:rPr>
              <a:t>Para mudar a imagem deste slide, selecione a imagem e exclua-a. Em seguida, clique no ícone Imagens do espaço reservado pra inserir sua própria imagem.</a:t>
            </a:r>
            <a:endParaRPr lang="pt-BR" sz="1200" b="0" i="1" dirty="0"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0" y="2514601"/>
            <a:ext cx="9144000" cy="3194035"/>
            <a:chOff x="647402" y="2514600"/>
            <a:chExt cx="10838688" cy="3194035"/>
          </a:xfrm>
        </p:grpSpPr>
        <p:grpSp>
          <p:nvGrpSpPr>
            <p:cNvPr id="9" name="Gru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ector Re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ângu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1" name="Gru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ector Re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8675" y="2971806"/>
            <a:ext cx="7553324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28675" y="4655956"/>
            <a:ext cx="7553324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pt-BR" smtClean="0"/>
              <a:t>‹#›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0"/>
            <a:ext cx="1337391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28675" y="1600201"/>
            <a:ext cx="3686175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600201"/>
            <a:ext cx="3686175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3689604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28675" y="2424112"/>
            <a:ext cx="3689604" cy="37480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4583" y="1600200"/>
            <a:ext cx="3689604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4583" y="2424112"/>
            <a:ext cx="3689604" cy="37480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31386" y="1600200"/>
            <a:ext cx="4083939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3288411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pt-BR" smtClean="0"/>
              <a:t>16/03/2014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28675" y="76200"/>
            <a:ext cx="748551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28675" y="1600200"/>
            <a:ext cx="748665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8675" y="6356352"/>
            <a:ext cx="137216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pt-BR" smtClean="0"/>
              <a:pPr/>
              <a:t>16/03/2014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200844" y="6356350"/>
            <a:ext cx="474231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942587" y="6356352"/>
            <a:ext cx="1371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 lang="pt-BR" smtClean="0"/>
              <a:pPr/>
              <a:t>‹#›</a:t>
            </a:fld>
            <a:endParaRPr lang="pt-BR" dirty="0"/>
          </a:p>
        </p:txBody>
      </p:sp>
      <p:grpSp>
        <p:nvGrpSpPr>
          <p:cNvPr id="15" name="Grupo 14"/>
          <p:cNvGrpSpPr/>
          <p:nvPr/>
        </p:nvGrpSpPr>
        <p:grpSpPr>
          <a:xfrm>
            <a:off x="827532" y="1219202"/>
            <a:ext cx="7488936" cy="84403"/>
            <a:chOff x="1073150" y="1219201"/>
            <a:chExt cx="10058400" cy="63125"/>
          </a:xfrm>
        </p:grpSpPr>
        <p:cxnSp>
          <p:nvCxnSpPr>
            <p:cNvPr id="13" name="Conector Re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ctrTitle"/>
          </p:nvPr>
        </p:nvSpPr>
        <p:spPr>
          <a:xfrm>
            <a:off x="105104" y="2012732"/>
            <a:ext cx="5008344" cy="2262572"/>
          </a:xfrm>
        </p:spPr>
        <p:txBody>
          <a:bodyPr anchor="ctr">
            <a:noAutofit/>
          </a:bodyPr>
          <a:lstStyle/>
          <a:p>
            <a:pPr algn="ctr"/>
            <a:r>
              <a:rPr lang="pt-BR" sz="2400" b="1" dirty="0"/>
              <a:t>DESENVOLVIMENTO DE SISTEMA DE ORGANIZAÇÃO PESSOAL BASEADO EM GTD PARA DISPOSITIVOS MÓVEIS</a:t>
            </a:r>
            <a:endParaRPr lang="pt-BR" sz="2400" dirty="0"/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381986" y="3938971"/>
            <a:ext cx="4300538" cy="955565"/>
          </a:xfrm>
        </p:spPr>
        <p:txBody>
          <a:bodyPr/>
          <a:lstStyle/>
          <a:p>
            <a:pPr algn="ctr"/>
            <a:r>
              <a:rPr lang="pt-BR" dirty="0"/>
              <a:t>ANASTÁCIO</a:t>
            </a:r>
          </a:p>
          <a:p>
            <a:pPr algn="ctr"/>
            <a:r>
              <a:rPr lang="pt-BR" dirty="0"/>
              <a:t>ALAN</a:t>
            </a:r>
          </a:p>
          <a:p>
            <a:pPr algn="ctr"/>
            <a:r>
              <a:rPr lang="pt-BR" dirty="0"/>
              <a:t>MARRIEL</a:t>
            </a:r>
          </a:p>
          <a:p>
            <a:pPr marL="0" indent="0" algn="ctr">
              <a:spcBef>
                <a:spcPts val="0"/>
              </a:spcBef>
              <a:buNone/>
            </a:pPr>
            <a:endParaRPr lang="pt-BR" sz="1800" b="0" i="0" dirty="0"/>
          </a:p>
        </p:txBody>
      </p:sp>
      <p:pic>
        <p:nvPicPr>
          <p:cNvPr id="4" name="Espaço Reservado para Imagem 3" descr="Livro aberto sobre a mesa, prateleiras de livros desfocadas em segundo plano" title="Sample Picture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0" r="8890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436179" y="5139559"/>
            <a:ext cx="3920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Orientador</a:t>
            </a:r>
            <a:r>
              <a:rPr lang="en-US" sz="1400" dirty="0"/>
              <a:t>: Prof. Ricardo </a:t>
            </a:r>
            <a:r>
              <a:rPr lang="en-US" sz="1400" dirty="0" err="1"/>
              <a:t>Choren</a:t>
            </a:r>
            <a:r>
              <a:rPr lang="en-US" sz="1400" dirty="0"/>
              <a:t> </a:t>
            </a:r>
            <a:r>
              <a:rPr lang="en-US" sz="1400" dirty="0" err="1"/>
              <a:t>Noya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DESCRIÇÃO DE CASOS DE USO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7763390" cy="4572000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Reordenar itens;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Marcar como processado;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Deletar </a:t>
            </a:r>
            <a:r>
              <a:rPr lang="pt-BR" sz="2800" dirty="0" err="1" smtClean="0"/>
              <a:t>ítem</a:t>
            </a:r>
            <a:endParaRPr lang="pt-BR" sz="2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Criar nova lista;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Deletar lista;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Abrir lista;</a:t>
            </a: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20123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mtClean="0"/>
              <a:t>BANCO DE DADOS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46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BANCO DE DADOS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7763390" cy="4572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20123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ENTIDADES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5754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InterFACE</a:t>
            </a:r>
            <a:r>
              <a:rPr lang="pt-BR" dirty="0" smtClean="0"/>
              <a:t> DO USUÁRIO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441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INTERFACE DO USUÁRIO: Etapas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20" y="2560057"/>
            <a:ext cx="6985359" cy="9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0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/>
              <a:t>Influências</a:t>
            </a:r>
            <a:endParaRPr lang="pt-BR" sz="4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79" y="1854413"/>
            <a:ext cx="240982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44" y="1854413"/>
            <a:ext cx="240982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6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/>
              <a:t>Influências</a:t>
            </a:r>
            <a:endParaRPr lang="pt-BR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76" y="1691849"/>
            <a:ext cx="2566970" cy="46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/>
              <a:t>Prototipagem</a:t>
            </a:r>
            <a:endParaRPr lang="pt-BR" sz="44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6032" y="1507524"/>
            <a:ext cx="4712790" cy="484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/>
              <a:t>Prototipagem</a:t>
            </a:r>
            <a:endParaRPr lang="pt-BR" sz="4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86" y="1676399"/>
            <a:ext cx="2773363" cy="386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85893" y="1676399"/>
            <a:ext cx="4149725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7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sz="2800" b="0" i="0" dirty="0" smtClean="0">
                <a:solidFill>
                  <a:srgbClr val="514843"/>
                </a:solidFill>
                <a:latin typeface="Plantagenet Cherokee"/>
                <a:ea typeface="+mj-ea"/>
                <a:cs typeface="+mj-cs"/>
              </a:rPr>
              <a:t>Conteúdo:</a:t>
            </a:r>
            <a:endParaRPr lang="pt-BR" sz="28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  <a:buClr>
                <a:srgbClr val="514843"/>
              </a:buClr>
            </a:pPr>
            <a:r>
              <a:rPr lang="pt-BR" sz="2000" b="0" i="0" dirty="0" smtClean="0">
                <a:solidFill>
                  <a:srgbClr val="514843"/>
                </a:solidFill>
                <a:latin typeface="Euphemia"/>
                <a:ea typeface="+mn-ea"/>
                <a:cs typeface="+mn-cs"/>
              </a:rPr>
              <a:t>Recapitulando</a:t>
            </a:r>
          </a:p>
          <a:p>
            <a:pPr>
              <a:lnSpc>
                <a:spcPct val="200000"/>
              </a:lnSpc>
              <a:buClr>
                <a:srgbClr val="514843"/>
              </a:buClr>
            </a:pPr>
            <a:r>
              <a:rPr lang="en-US" dirty="0" err="1" smtClean="0">
                <a:solidFill>
                  <a:srgbClr val="514843"/>
                </a:solidFill>
                <a:latin typeface="Euphemia"/>
              </a:rPr>
              <a:t>Casos</a:t>
            </a:r>
            <a:r>
              <a:rPr lang="en-US" dirty="0" smtClean="0">
                <a:solidFill>
                  <a:srgbClr val="514843"/>
                </a:solidFill>
                <a:latin typeface="Euphemia"/>
              </a:rPr>
              <a:t> de </a:t>
            </a:r>
            <a:r>
              <a:rPr lang="en-US" dirty="0" err="1" smtClean="0">
                <a:solidFill>
                  <a:srgbClr val="514843"/>
                </a:solidFill>
                <a:latin typeface="Euphemia"/>
              </a:rPr>
              <a:t>Uso</a:t>
            </a:r>
            <a:endParaRPr lang="pt-BR" sz="2000" b="0" i="0" dirty="0" smtClean="0">
              <a:solidFill>
                <a:srgbClr val="514843"/>
              </a:solidFill>
              <a:latin typeface="Euphemia"/>
              <a:ea typeface="+mn-ea"/>
              <a:cs typeface="+mn-cs"/>
            </a:endParaRPr>
          </a:p>
          <a:p>
            <a:pPr>
              <a:lnSpc>
                <a:spcPct val="200000"/>
              </a:lnSpc>
              <a:buClr>
                <a:srgbClr val="514843"/>
              </a:buClr>
            </a:pPr>
            <a:r>
              <a:rPr lang="pt-BR" dirty="0" smtClean="0">
                <a:solidFill>
                  <a:srgbClr val="514843"/>
                </a:solidFill>
                <a:latin typeface="Euphemia"/>
              </a:rPr>
              <a:t>Banco de Dados</a:t>
            </a:r>
          </a:p>
          <a:p>
            <a:pPr>
              <a:lnSpc>
                <a:spcPct val="200000"/>
              </a:lnSpc>
              <a:buClr>
                <a:srgbClr val="514843"/>
              </a:buClr>
            </a:pPr>
            <a:r>
              <a:rPr lang="pt-BR" sz="2000" b="0" i="0" dirty="0" smtClean="0">
                <a:solidFill>
                  <a:srgbClr val="514843"/>
                </a:solidFill>
                <a:latin typeface="Euphemia"/>
                <a:ea typeface="+mn-ea"/>
                <a:cs typeface="+mn-cs"/>
              </a:rPr>
              <a:t>Interface de Usuário</a:t>
            </a:r>
          </a:p>
          <a:p>
            <a:pPr>
              <a:lnSpc>
                <a:spcPct val="200000"/>
              </a:lnSpc>
              <a:buClr>
                <a:srgbClr val="514843"/>
              </a:buClr>
            </a:pPr>
            <a:r>
              <a:rPr lang="pt-BR" dirty="0" smtClean="0">
                <a:solidFill>
                  <a:srgbClr val="514843"/>
                </a:solidFill>
                <a:latin typeface="Euphemia"/>
              </a:rPr>
              <a:t>Google </a:t>
            </a:r>
            <a:r>
              <a:rPr lang="pt-BR" dirty="0" err="1" smtClean="0">
                <a:solidFill>
                  <a:srgbClr val="514843"/>
                </a:solidFill>
                <a:latin typeface="Euphemia"/>
              </a:rPr>
              <a:t>Calendar</a:t>
            </a:r>
            <a:endParaRPr lang="pt-BR" sz="2000" b="0" i="0" dirty="0" smtClean="0">
              <a:solidFill>
                <a:srgbClr val="514843"/>
              </a:solidFill>
              <a:latin typeface="Euphemia"/>
              <a:ea typeface="+mn-ea"/>
              <a:cs typeface="+mn-cs"/>
            </a:endParaRPr>
          </a:p>
          <a:p>
            <a:pPr>
              <a:lnSpc>
                <a:spcPct val="200000"/>
              </a:lnSpc>
              <a:buClr>
                <a:srgbClr val="514843"/>
              </a:buClr>
            </a:pPr>
            <a:r>
              <a:rPr lang="en-US" dirty="0" err="1" smtClean="0">
                <a:solidFill>
                  <a:srgbClr val="514843"/>
                </a:solidFill>
                <a:latin typeface="Euphemia"/>
              </a:rPr>
              <a:t>Cronograma</a:t>
            </a:r>
            <a:r>
              <a:rPr lang="en-US" dirty="0">
                <a:solidFill>
                  <a:srgbClr val="514843"/>
                </a:solidFill>
                <a:latin typeface="Euphemia"/>
              </a:rPr>
              <a:t> </a:t>
            </a:r>
            <a:r>
              <a:rPr lang="en-US" dirty="0" smtClean="0">
                <a:solidFill>
                  <a:srgbClr val="514843"/>
                </a:solidFill>
                <a:latin typeface="Euphemia"/>
              </a:rPr>
              <a:t>e </a:t>
            </a:r>
            <a:r>
              <a:rPr lang="en-US" dirty="0" err="1" smtClean="0">
                <a:solidFill>
                  <a:srgbClr val="514843"/>
                </a:solidFill>
                <a:latin typeface="Euphemia"/>
              </a:rPr>
              <a:t>próximos</a:t>
            </a:r>
            <a:r>
              <a:rPr lang="en-US" dirty="0" smtClean="0">
                <a:solidFill>
                  <a:srgbClr val="514843"/>
                </a:solidFill>
                <a:latin typeface="Euphemia"/>
              </a:rPr>
              <a:t> </a:t>
            </a:r>
            <a:r>
              <a:rPr lang="en-US" dirty="0" err="1" smtClean="0">
                <a:solidFill>
                  <a:srgbClr val="514843"/>
                </a:solidFill>
                <a:latin typeface="Euphemia"/>
              </a:rPr>
              <a:t>passos</a:t>
            </a:r>
            <a:endParaRPr lang="en-US" dirty="0" smtClean="0">
              <a:solidFill>
                <a:srgbClr val="514843"/>
              </a:solidFill>
              <a:latin typeface="Euphemia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err="1" smtClean="0"/>
              <a:t>Prototipagem</a:t>
            </a:r>
            <a:endParaRPr lang="pt-BR" sz="44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93638" y="1433384"/>
            <a:ext cx="4593195" cy="51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4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smtClean="0"/>
              <a:t>Prototipagem</a:t>
            </a:r>
            <a:endParaRPr lang="pt-BR" sz="4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741" y="1375481"/>
            <a:ext cx="3713205" cy="525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17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8674" y="76200"/>
            <a:ext cx="7995605" cy="1096962"/>
          </a:xfrm>
        </p:spPr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INTERFACE DO USUÁRIO: HIERARQUIA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3" y1="13784" x2="34726" y2="24561"/>
                        <a14:foregroundMark x1="22818" y1="38095" x2="22693" y2="44862"/>
                        <a14:foregroundMark x1="34726" y1="39599" x2="35162" y2="44486"/>
                        <a14:foregroundMark x1="14776" y1="29825" x2="92269" y2="29950"/>
                        <a14:foregroundMark x1="66334" y1="38095" x2="66334" y2="38095"/>
                        <a14:foregroundMark x1="50561" y1="34962" x2="50561" y2="34962"/>
                        <a14:foregroundMark x1="35661" y1="19424" x2="35661" y2="19424"/>
                        <a14:foregroundMark x1="27743" y1="86466" x2="27743" y2="86466"/>
                        <a14:foregroundMark x1="15212" y1="87218" x2="15212" y2="87218"/>
                        <a14:foregroundMark x1="8791" y1="63033" x2="8791" y2="63033"/>
                        <a14:foregroundMark x1="7918" y1="48872" x2="7918" y2="48872"/>
                        <a14:foregroundMark x1="8105" y1="55639" x2="8105" y2="55639"/>
                        <a14:foregroundMark x1="48628" y1="71930" x2="48628" y2="71930"/>
                        <a14:foregroundMark x1="49190" y1="65915" x2="49190" y2="65915"/>
                        <a14:foregroundMark x1="62718" y1="88596" x2="62718" y2="88596"/>
                        <a14:foregroundMark x1="33042" y1="88596" x2="33042" y2="88596"/>
                        <a14:foregroundMark x1="23067" y1="88972" x2="23067" y2="88972"/>
                        <a14:foregroundMark x1="36471" y1="61654" x2="36471" y2="61654"/>
                        <a14:foregroundMark x1="36534" y1="61779" x2="36534" y2="61779"/>
                        <a14:foregroundMark x1="36721" y1="61779" x2="49127" y2="61779"/>
                        <a14:foregroundMark x1="49190" y1="62406" x2="49190" y2="64411"/>
                        <a14:foregroundMark x1="64713" y1="34837" x2="64713" y2="34837"/>
                        <a14:foregroundMark x1="64651" y1="30702" x2="64651" y2="33960"/>
                        <a14:foregroundMark x1="45948" y1="19674" x2="34165" y2="19549"/>
                        <a14:foregroundMark x1="7980" y1="48371" x2="8042" y2="55138"/>
                        <a14:foregroundMark x1="15212" y1="88722" x2="23067" y2="88847"/>
                        <a14:foregroundMark x1="33292" y1="88847" x2="62594" y2="88847"/>
                        <a14:foregroundMark x1="50436" y1="25188" x2="50374" y2="347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748" y="1402717"/>
            <a:ext cx="8923779" cy="51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8675" y="76200"/>
            <a:ext cx="8315326" cy="1096962"/>
          </a:xfrm>
        </p:spPr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INTERFACE DO USUÁRIO: MENU (HOME)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351" y="1445132"/>
            <a:ext cx="3084087" cy="511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00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INTERFACE DO USUÁRIO: CHECKLIST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351" y="1445133"/>
            <a:ext cx="3059594" cy="511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8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8674" y="76200"/>
            <a:ext cx="8826877" cy="1096962"/>
          </a:xfrm>
        </p:spPr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INTERFACE DO USUÁRIO: AD. ITEM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351" y="1445133"/>
            <a:ext cx="3199701" cy="5318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16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INTERFACE DO USUÁRIO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817" y="1456944"/>
            <a:ext cx="3158323" cy="520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70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INTERFACE DO USUÁRIO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6943"/>
            <a:ext cx="9144000" cy="414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6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INTERFACE DO USUÁRIO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17" y="1456944"/>
            <a:ext cx="3143262" cy="52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REFATORAÇÃO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99138" y="1451530"/>
            <a:ext cx="5473612" cy="53009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26438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RECAPITULANDO…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533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Google </a:t>
            </a:r>
            <a:r>
              <a:rPr lang="pt-BR" dirty="0" err="1" smtClean="0"/>
              <a:t>calendar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55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GTD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908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CRONOGRAMA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085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CRONOGRAMA</a:t>
            </a:r>
            <a:endParaRPr lang="pt-BR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428875"/>
            <a:ext cx="8648701" cy="3457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53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OBRIGADO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737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sz="3200" b="0" i="0" dirty="0" smtClean="0">
                <a:solidFill>
                  <a:srgbClr val="514843"/>
                </a:solidFill>
                <a:latin typeface="Plantagenet Cherokee"/>
                <a:ea typeface="+mj-ea"/>
                <a:cs typeface="+mj-cs"/>
              </a:rPr>
              <a:t>GTD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É </a:t>
            </a:r>
            <a:r>
              <a:rPr lang="pt-BR" dirty="0"/>
              <a:t>um método de gerenciamento pessoal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</a:t>
            </a:r>
            <a:r>
              <a:rPr lang="pt-BR" dirty="0" smtClean="0"/>
              <a:t>onsiste </a:t>
            </a:r>
            <a:r>
              <a:rPr lang="pt-BR" dirty="0"/>
              <a:t>em remover todas as preocupações do indivíduo e colocá-los em listas de tarefas, separadas por contexto</a:t>
            </a:r>
            <a:r>
              <a:rPr lang="pt-BR" dirty="0" smtClean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514" y="1548208"/>
            <a:ext cx="3669445" cy="482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517514" y="6377096"/>
            <a:ext cx="271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David </a:t>
            </a:r>
            <a:r>
              <a:rPr lang="en-US" sz="1200" dirty="0" smtClean="0"/>
              <a:t>Allen, </a:t>
            </a:r>
            <a:r>
              <a:rPr lang="en-US" sz="1200" dirty="0" err="1" smtClean="0"/>
              <a:t>criador</a:t>
            </a:r>
            <a:r>
              <a:rPr lang="en-US" sz="1200" dirty="0" smtClean="0"/>
              <a:t> do </a:t>
            </a:r>
            <a:r>
              <a:rPr lang="en-US" sz="1200" dirty="0" err="1" smtClean="0"/>
              <a:t>método</a:t>
            </a:r>
            <a:r>
              <a:rPr lang="en-US" sz="1200" dirty="0" smtClean="0"/>
              <a:t> GTD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61964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GTD: </a:t>
            </a:r>
            <a:r>
              <a:rPr lang="en-US" dirty="0" err="1" smtClean="0"/>
              <a:t>Fluxograma</a:t>
            </a:r>
            <a:endParaRPr lang="pt-BR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86" y="1335903"/>
            <a:ext cx="4537464" cy="54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3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INTERFACE DO USUÁRIO: Training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85" y="1495918"/>
            <a:ext cx="5212740" cy="512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CASOS DE USO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84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DESCRIÇÃO DE CASOS DE USO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7763390" cy="457200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Inserir </a:t>
            </a:r>
            <a:r>
              <a:rPr lang="pt-BR" sz="2800" dirty="0" err="1" smtClean="0"/>
              <a:t>ítem</a:t>
            </a:r>
            <a:r>
              <a:rPr lang="pt-BR" sz="2800" dirty="0" smtClean="0"/>
              <a:t> rápido;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Inserir </a:t>
            </a:r>
            <a:r>
              <a:rPr lang="pt-BR" sz="2800" dirty="0" err="1" smtClean="0"/>
              <a:t>ítem</a:t>
            </a:r>
            <a:r>
              <a:rPr lang="pt-BR" sz="2800" dirty="0" smtClean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Inserir Compromisso;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Sincronizar com o Google </a:t>
            </a:r>
            <a:r>
              <a:rPr lang="pt-BR" sz="2800" dirty="0" err="1" smtClean="0"/>
              <a:t>Calendar</a:t>
            </a:r>
            <a:r>
              <a:rPr lang="pt-BR" sz="2800" dirty="0" smtClean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Cadastrar o usuário;</a:t>
            </a:r>
          </a:p>
        </p:txBody>
      </p:sp>
    </p:spTree>
    <p:extLst>
      <p:ext uri="{BB962C8B-B14F-4D97-AF65-F5344CB8AC3E}">
        <p14:creationId xmlns:p14="http://schemas.microsoft.com/office/powerpoint/2010/main" val="4478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spcBef>
                <a:spcPts val="0"/>
              </a:spcBef>
              <a:buNone/>
            </a:pPr>
            <a:r>
              <a:rPr lang="pt-BR" dirty="0" smtClean="0">
                <a:solidFill>
                  <a:srgbClr val="514843"/>
                </a:solidFill>
                <a:latin typeface="Plantagenet Cherokee"/>
              </a:rPr>
              <a:t>DESCRIÇÃO DE CASOS DE USO</a:t>
            </a:r>
            <a:endParaRPr lang="pt-BR" sz="3200" b="0" i="0" dirty="0">
              <a:solidFill>
                <a:srgbClr val="514843"/>
              </a:solidFill>
              <a:latin typeface="Plantagenet Cherokee"/>
              <a:ea typeface="+mj-ea"/>
              <a:cs typeface="+mj-cs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28675" y="1600200"/>
            <a:ext cx="7763390" cy="4572000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strike="sngStrike" dirty="0" smtClean="0"/>
              <a:t>Reordenar itens;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Marcar como processado;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Deletar </a:t>
            </a:r>
            <a:r>
              <a:rPr lang="pt-BR" sz="2800" dirty="0" err="1" smtClean="0"/>
              <a:t>ítem</a:t>
            </a:r>
            <a:endParaRPr lang="pt-BR" sz="2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Criar nova lista;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Deletar lista;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smtClean="0"/>
              <a:t>Abrir lista;</a:t>
            </a:r>
            <a:endParaRPr 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val="82041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cademicLiterature_16x9_TP103431361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AcademicLiterature_16x9_TP103431361.potx" id="{10A51EDA-1F74-47F8-9D24-96AA8A926B18}" vid="{D62E8601-A3CA-4F34-922A-54DE06C9E9CE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RAAM_VE</Template>
  <TotalTime>0</TotalTime>
  <Words>221</Words>
  <Application>Microsoft Office PowerPoint</Application>
  <PresentationFormat>On-screen Show (4:3)</PresentationFormat>
  <Paragraphs>64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AcademicLiterature_16x9_TP103431361</vt:lpstr>
      <vt:lpstr>DESENVOLVIMENTO DE SISTEMA DE ORGANIZAÇÃO PESSOAL BASEADO EM GTD PARA DISPOSITIVOS MÓVEIS</vt:lpstr>
      <vt:lpstr>Conteúdo:</vt:lpstr>
      <vt:lpstr>RECAPITULANDO…</vt:lpstr>
      <vt:lpstr>GTD</vt:lpstr>
      <vt:lpstr>GTD: Fluxograma</vt:lpstr>
      <vt:lpstr>INTERFACE DO USUÁRIO: Training</vt:lpstr>
      <vt:lpstr>CASOS DE USO</vt:lpstr>
      <vt:lpstr>DESCRIÇÃO DE CASOS DE USO</vt:lpstr>
      <vt:lpstr>DESCRIÇÃO DE CASOS DE USO</vt:lpstr>
      <vt:lpstr>DESCRIÇÃO DE CASOS DE USO</vt:lpstr>
      <vt:lpstr>BANCO DE DADOS</vt:lpstr>
      <vt:lpstr>BANCO DE DADOS</vt:lpstr>
      <vt:lpstr>ENTIDADES</vt:lpstr>
      <vt:lpstr>InterFACE DO USUÁRIO</vt:lpstr>
      <vt:lpstr>INTERFACE DO USUÁRIO: Etapas</vt:lpstr>
      <vt:lpstr>Influências</vt:lpstr>
      <vt:lpstr>Influências</vt:lpstr>
      <vt:lpstr>Prototipagem</vt:lpstr>
      <vt:lpstr>Prototipagem</vt:lpstr>
      <vt:lpstr>Prototipagem</vt:lpstr>
      <vt:lpstr>Prototipagem</vt:lpstr>
      <vt:lpstr>INTERFACE DO USUÁRIO: HIERARQUIA</vt:lpstr>
      <vt:lpstr>INTERFACE DO USUÁRIO: MENU (HOME)</vt:lpstr>
      <vt:lpstr>INTERFACE DO USUÁRIO: CHECKLIST</vt:lpstr>
      <vt:lpstr>INTERFACE DO USUÁRIO: AD. ITEM</vt:lpstr>
      <vt:lpstr>INTERFACE DO USUÁRIO</vt:lpstr>
      <vt:lpstr>INTERFACE DO USUÁRIO</vt:lpstr>
      <vt:lpstr>INTERFACE DO USUÁRIO</vt:lpstr>
      <vt:lpstr>REFATORAÇÃO</vt:lpstr>
      <vt:lpstr>Google calendar</vt:lpstr>
      <vt:lpstr>GTD</vt:lpstr>
      <vt:lpstr>CRONOGRAMA</vt:lpstr>
      <vt:lpstr>CRONOGRAMA</vt:lpstr>
      <vt:lpstr>OBRIGADO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2013-10-14T12:31:57Z</dcterms:created>
  <dcterms:modified xsi:type="dcterms:W3CDTF">2014-03-17T04:22:41Z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TC034313809991</vt:lpwstr>
  </property>
</Properties>
</file>